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3" r:id="rId5"/>
    <p:sldId id="282" r:id="rId6"/>
    <p:sldId id="287" r:id="rId7"/>
    <p:sldId id="286" r:id="rId8"/>
    <p:sldId id="279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1" autoAdjust="0"/>
  </p:normalViewPr>
  <p:slideViewPr>
    <p:cSldViewPr>
      <p:cViewPr varScale="1">
        <p:scale>
          <a:sx n="84" d="100"/>
          <a:sy n="84" d="100"/>
        </p:scale>
        <p:origin x="-595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3DE97-6F3B-420F-B4B0-CE8467A18F8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74B90-40A1-4D37-9B9B-493A71C5F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74B90-40A1-4D37-9B9B-493A71C5F0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1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1376" y="409956"/>
            <a:ext cx="1046924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2615" y="1051052"/>
            <a:ext cx="29527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615" y="1930298"/>
            <a:ext cx="6031865" cy="400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427" y="520700"/>
            <a:ext cx="8466773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10"/>
              </a:spcBef>
            </a:pPr>
            <a:r>
              <a:rPr lang="en-US" sz="4800" b="0" spc="35" dirty="0">
                <a:latin typeface="Roboto"/>
                <a:cs typeface="Roboto"/>
              </a:rPr>
              <a:t>MOBILE ENERGY STORAGE, STORAGE AND CONVERSION SYSTEMS</a:t>
            </a:r>
            <a:endParaRPr sz="48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1791" y="4819904"/>
            <a:ext cx="4018915" cy="11580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en-US" sz="2100" spc="15" dirty="0">
                <a:latin typeface="Roboto"/>
                <a:cs typeface="Roboto"/>
              </a:rPr>
              <a:t>LLC «AES»</a:t>
            </a:r>
            <a:endParaRPr lang="en-US"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en-US" sz="2100" dirty="0">
                <a:latin typeface="Roboto"/>
                <a:cs typeface="Roboto"/>
              </a:rPr>
              <a:t>Russian manufacturer of innovative equipment</a:t>
            </a:r>
            <a:endParaRPr lang="en-US" sz="2100" dirty="0">
              <a:latin typeface="Roboto"/>
              <a:cs typeface="Robo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" y="4495800"/>
            <a:ext cx="2880358" cy="2057399"/>
          </a:xfrm>
          <a:prstGeom prst="rect">
            <a:avLst/>
          </a:prstGeom>
        </p:spPr>
      </p:pic>
      <p:pic>
        <p:nvPicPr>
          <p:cNvPr id="1026" name="Picture 2" descr="D:\Work\ВЭУ\АЭС\Презентация систем накопления энергии\Автономная система с СП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36" y="2866061"/>
            <a:ext cx="5158107" cy="3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0977" y="5132323"/>
            <a:ext cx="4584736" cy="5655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lang="en-US" b="1" spc="-5" dirty="0">
                <a:latin typeface="Verdana"/>
                <a:cs typeface="Verdana"/>
              </a:rPr>
              <a:t>The possibility of generating electricity anywhere!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8572499" cy="96180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lang="en-US" sz="3200" spc="-5" dirty="0"/>
              <a:t>TECHNOLOGY OF ACCUMULATION AND STORAGE OF ELECTRICITY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6557326" y="1907540"/>
            <a:ext cx="4948873" cy="20146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Highly efficient advanced energy storages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Lithium-ion batteries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High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energy density and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reliability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Presence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of BMS on each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cell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Possibility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of charging from solar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panels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ability to work in UPS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mode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03244" y="2959416"/>
            <a:ext cx="3001645" cy="3611879"/>
            <a:chOff x="9203244" y="2959416"/>
            <a:chExt cx="3001645" cy="3611879"/>
          </a:xfrm>
        </p:grpSpPr>
        <p:sp>
          <p:nvSpPr>
            <p:cNvPr id="7" name="object 7"/>
            <p:cNvSpPr/>
            <p:nvPr/>
          </p:nvSpPr>
          <p:spPr>
            <a:xfrm>
              <a:off x="11276073" y="2964178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13" y="0"/>
                  </a:moveTo>
                  <a:lnTo>
                    <a:pt x="0" y="912813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08006" y="3191254"/>
              <a:ext cx="2981325" cy="2981325"/>
            </a:xfrm>
            <a:custGeom>
              <a:avLst/>
              <a:gdLst/>
              <a:ahLst/>
              <a:cxnLst/>
              <a:rect l="l" t="t" r="r" b="b"/>
              <a:pathLst>
                <a:path w="2981325" h="2981325">
                  <a:moveTo>
                    <a:pt x="2981325" y="0"/>
                  </a:moveTo>
                  <a:lnTo>
                    <a:pt x="0" y="298132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93094" y="3285742"/>
              <a:ext cx="1895475" cy="1895475"/>
            </a:xfrm>
            <a:custGeom>
              <a:avLst/>
              <a:gdLst/>
              <a:ahLst/>
              <a:cxnLst/>
              <a:rect l="l" t="t" r="r" b="b"/>
              <a:pathLst>
                <a:path w="1895475" h="1895475">
                  <a:moveTo>
                    <a:pt x="1895475" y="0"/>
                  </a:moveTo>
                  <a:lnTo>
                    <a:pt x="0" y="189547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44732" y="3132580"/>
              <a:ext cx="1744980" cy="1744980"/>
            </a:xfrm>
            <a:custGeom>
              <a:avLst/>
              <a:gdLst/>
              <a:ahLst/>
              <a:cxnLst/>
              <a:rect l="l" t="t" r="r" b="b"/>
              <a:pathLst>
                <a:path w="1744979" h="1744979">
                  <a:moveTo>
                    <a:pt x="1744663" y="0"/>
                  </a:moveTo>
                  <a:lnTo>
                    <a:pt x="0" y="174466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20221" y="368427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6419" y="6076977"/>
              <a:ext cx="1478588" cy="494129"/>
            </a:xfrm>
            <a:prstGeom prst="rect">
              <a:avLst/>
            </a:prstGeom>
          </p:spPr>
        </p:pic>
      </p:grpSp>
      <p:pic>
        <p:nvPicPr>
          <p:cNvPr id="2050" name="Picture 2" descr="D:\Work\ВЭУ\АЭС\Презентация систем накопления энергии\Автономная сист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21450"/>
            <a:ext cx="4495800" cy="39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29921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5" dirty="0" smtClean="0"/>
              <a:t>PERFOMANCE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381000" y="1143000"/>
            <a:ext cx="7162800" cy="402417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3335" marR="5080" algn="just">
              <a:lnSpc>
                <a:spcPts val="1900"/>
              </a:lnSpc>
              <a:spcBef>
                <a:spcPts val="380"/>
              </a:spcBef>
            </a:pP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The compact, mobile design of the storages is made of high-quality materials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  <a:p>
            <a:pPr marL="13335" marR="5080" algn="just">
              <a:lnSpc>
                <a:spcPts val="1900"/>
              </a:lnSpc>
              <a:spcBef>
                <a:spcPts val="380"/>
              </a:spcBef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large selection of standard connectors and interfaces for connecting external devices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: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Output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AC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220-230V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DC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12V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output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USB-A output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USB-C output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Output DC24V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Input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DC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5~28V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Input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AC 220-230V (mains/generator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)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DC18V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solar panel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Wireless charging</a:t>
            </a:r>
          </a:p>
          <a:p>
            <a:pPr marL="299085" marR="5080" indent="-285750" algn="just">
              <a:lnSpc>
                <a:spcPts val="190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Spotlight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and reading lamp (adjustable brightness)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286808" y="2959416"/>
            <a:ext cx="1917700" cy="2226945"/>
            <a:chOff x="10286808" y="2959416"/>
            <a:chExt cx="1917700" cy="2226945"/>
          </a:xfrm>
        </p:grpSpPr>
        <p:sp>
          <p:nvSpPr>
            <p:cNvPr id="10" name="object 10"/>
            <p:cNvSpPr/>
            <p:nvPr/>
          </p:nvSpPr>
          <p:spPr>
            <a:xfrm>
              <a:off x="11276073" y="2964178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912813" y="0"/>
                  </a:moveTo>
                  <a:lnTo>
                    <a:pt x="0" y="912813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00003" y="3191254"/>
              <a:ext cx="1489075" cy="1489075"/>
            </a:xfrm>
            <a:custGeom>
              <a:avLst/>
              <a:gdLst/>
              <a:ahLst/>
              <a:cxnLst/>
              <a:rect l="l" t="t" r="r" b="b"/>
              <a:pathLst>
                <a:path w="1489075" h="1489075">
                  <a:moveTo>
                    <a:pt x="1489075" y="0"/>
                  </a:moveTo>
                  <a:lnTo>
                    <a:pt x="0" y="148907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91571" y="3285742"/>
              <a:ext cx="1897380" cy="1895475"/>
            </a:xfrm>
            <a:custGeom>
              <a:avLst/>
              <a:gdLst/>
              <a:ahLst/>
              <a:cxnLst/>
              <a:rect l="l" t="t" r="r" b="b"/>
              <a:pathLst>
                <a:path w="1897379" h="1895475">
                  <a:moveTo>
                    <a:pt x="1897063" y="0"/>
                  </a:moveTo>
                  <a:lnTo>
                    <a:pt x="0" y="189547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43209" y="3132580"/>
              <a:ext cx="1746250" cy="1744980"/>
            </a:xfrm>
            <a:custGeom>
              <a:avLst/>
              <a:gdLst/>
              <a:ahLst/>
              <a:cxnLst/>
              <a:rect l="l" t="t" r="r" b="b"/>
              <a:pathLst>
                <a:path w="1746250" h="1744979">
                  <a:moveTo>
                    <a:pt x="1746250" y="0"/>
                  </a:moveTo>
                  <a:lnTo>
                    <a:pt x="0" y="174466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20221" y="3684268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12699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6419" y="6076977"/>
            <a:ext cx="1478588" cy="494129"/>
          </a:xfrm>
          <a:prstGeom prst="rect">
            <a:avLst/>
          </a:prstGeom>
        </p:spPr>
      </p:pic>
      <p:pic>
        <p:nvPicPr>
          <p:cNvPr id="3074" name="Picture 2" descr="D:\Work\ВЭУ\АЭС\Презентация систем накопления энергии\Инвертор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04290"/>
            <a:ext cx="5774703" cy="25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C81D16-3A95-0954-D9F4-4512E96B9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08" y="3810000"/>
            <a:ext cx="2557526" cy="25575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EE5F49-E1FD-83EE-9FFB-921A3584C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818822"/>
            <a:ext cx="2557526" cy="25575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A57D2-E72F-6F06-D10A-500436289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26366"/>
            <a:ext cx="2557526" cy="25575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39D016-AA7F-4559-B638-505FA9F39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30893"/>
            <a:ext cx="2499204" cy="2536633"/>
          </a:xfrm>
          <a:prstGeom prst="rect">
            <a:avLst/>
          </a:prstGeom>
        </p:spPr>
      </p:pic>
      <p:pic>
        <p:nvPicPr>
          <p:cNvPr id="4098" name="Picture 2" descr="D:\Work\ВЭУ\АЭС\Презентация систем накопления энергии\Автономная система с СП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19200"/>
            <a:ext cx="1851059" cy="18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ВЭУ\АЭС\Презентация систем накопления энергии\Автономная система с СП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202723"/>
            <a:ext cx="2073860" cy="20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496007"/>
            <a:ext cx="2952750" cy="461665"/>
          </a:xfrm>
        </p:spPr>
        <p:txBody>
          <a:bodyPr/>
          <a:lstStyle/>
          <a:p>
            <a:r>
              <a:rPr lang="en-US" dirty="0"/>
              <a:t>APPLICATION</a:t>
            </a:r>
            <a:endParaRPr lang="ru-RU" dirty="0"/>
          </a:p>
        </p:txBody>
      </p:sp>
      <p:sp>
        <p:nvSpPr>
          <p:cNvPr id="18" name="object 5"/>
          <p:cNvSpPr txBox="1"/>
          <p:nvPr/>
        </p:nvSpPr>
        <p:spPr>
          <a:xfrm>
            <a:off x="3429001" y="1219200"/>
            <a:ext cx="4410710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90"/>
              </a:spcBef>
            </a:pP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The best solution as a reliable uninterruptible power supply (UPS) in domestic conditions, in nature and at business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9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96419" y="6076977"/>
            <a:ext cx="1478588" cy="4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976D8E-7AB0-8A7D-0756-6187B5A5C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1871546" cy="27154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CB627E-830E-94F4-C600-ADF7F3034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07179"/>
            <a:ext cx="3505200" cy="33743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809A45-9DBE-1A6B-545C-53A75B0FB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95" y="1524000"/>
            <a:ext cx="1917613" cy="26901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976DF20-8BE0-B842-46E5-4638E0AEA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90861"/>
            <a:ext cx="2025308" cy="2025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FDE675E-F43A-99C7-76EF-70D04FCA92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05" y="4392694"/>
            <a:ext cx="2187335" cy="1931347"/>
          </a:xfrm>
          <a:prstGeom prst="rect">
            <a:avLst/>
          </a:prstGeom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685800" y="496007"/>
            <a:ext cx="7010400" cy="461665"/>
          </a:xfrm>
        </p:spPr>
        <p:txBody>
          <a:bodyPr/>
          <a:lstStyle/>
          <a:p>
            <a:r>
              <a:rPr lang="en-US" dirty="0" smtClean="0"/>
              <a:t>TECHNICAL </a:t>
            </a:r>
            <a:r>
              <a:rPr lang="en-US" dirty="0"/>
              <a:t>SOLUTIONS</a:t>
            </a:r>
            <a:endParaRPr lang="ru-RU" dirty="0"/>
          </a:p>
        </p:txBody>
      </p:sp>
      <p:pic>
        <p:nvPicPr>
          <p:cNvPr id="6146" name="Picture 2" descr="D:\Work\ВЭУ\АЭС\Презентация систем накопления энергии\Автономная система с СП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05" y="4529612"/>
            <a:ext cx="2668951" cy="20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Work\ВЭУ\АЭС\Презентация систем накопления энергии\Рисунок рюкза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364" y="4114800"/>
            <a:ext cx="876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96419" y="6076977"/>
            <a:ext cx="1478588" cy="4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74100" cy="923330"/>
          </a:xfrm>
        </p:spPr>
        <p:txBody>
          <a:bodyPr/>
          <a:lstStyle/>
          <a:p>
            <a:r>
              <a:rPr lang="en-US" dirty="0"/>
              <a:t>WAYS </a:t>
            </a:r>
            <a:r>
              <a:rPr lang="en-US" dirty="0" smtClean="0"/>
              <a:t>FOR </a:t>
            </a:r>
            <a:r>
              <a:rPr lang="en-US" dirty="0"/>
              <a:t>CHARGING STORAGE DEVICES</a:t>
            </a:r>
            <a:endParaRPr lang="ru-RU" dirty="0"/>
          </a:p>
        </p:txBody>
      </p:sp>
      <p:pic>
        <p:nvPicPr>
          <p:cNvPr id="5122" name="Picture 2" descr="D:\Work\ВЭУ\АЭС\Презентация систем накопления энергии\Заряд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32" y="1219200"/>
            <a:ext cx="43647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Work\ВЭУ\АЭС\Презентация систем накопления энергии\фото панел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57725"/>
            <a:ext cx="914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609600" y="1371599"/>
            <a:ext cx="4953000" cy="14350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As a power source (charging) can be used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 algn="just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Solar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panels (photovoltaic modules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 algn="just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Automotive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(on-board) network 12/24 </a:t>
            </a: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endParaRPr lang="ru-RU" spc="-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98450" marR="5080" indent="-285750" algn="just">
              <a:lnSpc>
                <a:spcPct val="1004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FFFFFF"/>
                </a:solidFill>
                <a:latin typeface="Verdana"/>
                <a:cs typeface="Verdana"/>
              </a:rPr>
              <a:t>220 </a:t>
            </a:r>
            <a:r>
              <a:rPr lang="en-US" spc="-5" dirty="0">
                <a:solidFill>
                  <a:srgbClr val="FFFFFF"/>
                </a:solidFill>
                <a:latin typeface="Verdana"/>
                <a:cs typeface="Verdana"/>
              </a:rPr>
              <a:t>V power grid (as well a gasoline and diesel generator)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5124" name="Picture 4" descr="D:\Work\ВЭУ\АЭС\Презентация систем накопления энергии\Заряд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Work\ВЭУ\АЭС\Презентация систем накопления энергии\Сет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85" y="4038600"/>
            <a:ext cx="233381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Work\ВЭУ\АЭС\Презентация систем накопления энергии\Генерато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96225"/>
            <a:ext cx="2413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6419" y="6076977"/>
            <a:ext cx="1478588" cy="4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6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957" y="532891"/>
            <a:ext cx="512824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65" dirty="0"/>
              <a:t>IMPLEMENTED PROJECTS</a:t>
            </a:r>
            <a:endParaRPr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2EA8C4B-6818-50E2-FE57-A0C8B466C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76" y="1626924"/>
            <a:ext cx="1657422" cy="21529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2BF961-8872-F033-6A29-979A4E920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962400"/>
            <a:ext cx="1614747" cy="215299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1B28239-1E00-9171-EFB4-9528579A81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1626925"/>
            <a:ext cx="1614748" cy="21529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E29F9949-2B18-7E19-A266-44C7D1E42E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7401676" y="1626925"/>
            <a:ext cx="1614749" cy="215299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C59F663-6CF4-28A1-5BC1-636AD8C017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7" y="1626925"/>
            <a:ext cx="1614749" cy="21529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7DB3A36-9B72-FF45-AD85-0D8A6861A0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84" y="1626925"/>
            <a:ext cx="1211062" cy="215299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890E09D-273A-B9DF-82B8-A4F1007413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2" y="1626925"/>
            <a:ext cx="1211062" cy="21529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D5BBB5-9B73-2ED6-1D8D-3ECAA8E476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"/>
          <a:stretch/>
        </p:blipFill>
        <p:spPr>
          <a:xfrm>
            <a:off x="1179894" y="3967349"/>
            <a:ext cx="1232214" cy="21529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5881D2-9230-FB42-90D5-2721036AD2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83" y="3967350"/>
            <a:ext cx="1614748" cy="21529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E20BE8-0793-9908-B59A-AAB6A62F8E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65" y="3962400"/>
            <a:ext cx="1614748" cy="21529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41D895-4CD9-16E0-17AD-57C6939B16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47" y="3962400"/>
            <a:ext cx="1614748" cy="2152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9D06640-B38D-46FD-32CA-FC18EB5376A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/>
          <a:stretch/>
        </p:blipFill>
        <p:spPr>
          <a:xfrm>
            <a:off x="7667669" y="3962400"/>
            <a:ext cx="1385357" cy="21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6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50394" y="4500057"/>
            <a:ext cx="4247515" cy="1460500"/>
            <a:chOff x="7950394" y="4500057"/>
            <a:chExt cx="4247515" cy="1460500"/>
          </a:xfrm>
        </p:grpSpPr>
        <p:sp>
          <p:nvSpPr>
            <p:cNvPr id="4" name="object 4"/>
            <p:cNvSpPr/>
            <p:nvPr/>
          </p:nvSpPr>
          <p:spPr>
            <a:xfrm>
              <a:off x="7958328" y="4507991"/>
              <a:ext cx="4234180" cy="1445260"/>
            </a:xfrm>
            <a:custGeom>
              <a:avLst/>
              <a:gdLst/>
              <a:ahLst/>
              <a:cxnLst/>
              <a:rect l="l" t="t" r="r" b="b"/>
              <a:pathLst>
                <a:path w="4234180" h="1445260">
                  <a:moveTo>
                    <a:pt x="4233672" y="0"/>
                  </a:moveTo>
                  <a:lnTo>
                    <a:pt x="240792" y="0"/>
                  </a:lnTo>
                  <a:lnTo>
                    <a:pt x="0" y="240792"/>
                  </a:lnTo>
                  <a:lnTo>
                    <a:pt x="0" y="1444752"/>
                  </a:lnTo>
                  <a:lnTo>
                    <a:pt x="4233672" y="1444752"/>
                  </a:lnTo>
                  <a:lnTo>
                    <a:pt x="4233672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58328" y="4507990"/>
              <a:ext cx="4231640" cy="1444625"/>
            </a:xfrm>
            <a:custGeom>
              <a:avLst/>
              <a:gdLst/>
              <a:ahLst/>
              <a:cxnLst/>
              <a:rect l="l" t="t" r="r" b="b"/>
              <a:pathLst>
                <a:path w="4231640" h="1444625">
                  <a:moveTo>
                    <a:pt x="4231512" y="0"/>
                  </a:moveTo>
                  <a:lnTo>
                    <a:pt x="240669" y="0"/>
                  </a:lnTo>
                  <a:lnTo>
                    <a:pt x="0" y="240668"/>
                  </a:lnTo>
                  <a:lnTo>
                    <a:pt x="0" y="1444014"/>
                  </a:lnTo>
                  <a:lnTo>
                    <a:pt x="4231512" y="1444014"/>
                  </a:lnTo>
                  <a:lnTo>
                    <a:pt x="4231512" y="0"/>
                  </a:lnTo>
                  <a:close/>
                </a:path>
              </a:pathLst>
            </a:custGeom>
            <a:ln w="1586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09109" y="4796028"/>
            <a:ext cx="2686050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lang="en-US" sz="1400" spc="20" dirty="0">
                <a:latin typeface="Roboto"/>
                <a:cs typeface="Roboto"/>
              </a:rPr>
              <a:t>Sincerely,</a:t>
            </a:r>
          </a:p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lang="en-US" sz="1400" spc="20" dirty="0" err="1">
                <a:latin typeface="Roboto"/>
                <a:cs typeface="Roboto"/>
              </a:rPr>
              <a:t>Illi</a:t>
            </a:r>
            <a:r>
              <a:rPr lang="en-US" sz="1400" spc="20" dirty="0">
                <a:latin typeface="Roboto"/>
                <a:cs typeface="Roboto"/>
              </a:rPr>
              <a:t> Sergey</a:t>
            </a:r>
          </a:p>
          <a:p>
            <a:pPr marL="12700">
              <a:lnSpc>
                <a:spcPts val="1635"/>
              </a:lnSpc>
              <a:spcBef>
                <a:spcPts val="100"/>
              </a:spcBef>
            </a:pPr>
            <a:r>
              <a:rPr lang="en-US" sz="1400" spc="20" dirty="0">
                <a:latin typeface="Roboto"/>
                <a:cs typeface="Roboto"/>
              </a:rPr>
              <a:t>Director of the LLC «AES»</a:t>
            </a:r>
            <a:endParaRPr lang="en-US" sz="1400" dirty="0">
              <a:latin typeface="Roboto"/>
              <a:cs typeface="Roboto"/>
            </a:endParaRPr>
          </a:p>
          <a:p>
            <a:pPr marL="12700">
              <a:lnSpc>
                <a:spcPts val="1635"/>
              </a:lnSpc>
              <a:spcBef>
                <a:spcPts val="100"/>
              </a:spcBef>
            </a:pPr>
            <a:endParaRPr sz="1400" dirty="0">
              <a:latin typeface="Roboto"/>
              <a:cs typeface="Robot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1451" y="329430"/>
            <a:ext cx="5096508" cy="3640361"/>
          </a:xfrm>
          <a:prstGeom prst="rect">
            <a:avLst/>
          </a:prstGeom>
        </p:spPr>
      </p:pic>
      <p:sp>
        <p:nvSpPr>
          <p:cNvPr id="12" name="object 6"/>
          <p:cNvSpPr txBox="1">
            <a:spLocks noGrp="1"/>
          </p:cNvSpPr>
          <p:nvPr>
            <p:ph type="title"/>
          </p:nvPr>
        </p:nvSpPr>
        <p:spPr>
          <a:xfrm>
            <a:off x="602614" y="1051052"/>
            <a:ext cx="534098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CONTACT INFORMATION</a:t>
            </a:r>
            <a:endParaRPr spc="-5" dirty="0"/>
          </a:p>
        </p:txBody>
      </p:sp>
      <p:sp>
        <p:nvSpPr>
          <p:cNvPr id="13" name="object 7"/>
          <p:cNvSpPr txBox="1">
            <a:spLocks noGrp="1"/>
          </p:cNvSpPr>
          <p:nvPr>
            <p:ph type="body" idx="1"/>
          </p:nvPr>
        </p:nvSpPr>
        <p:spPr>
          <a:xfrm>
            <a:off x="533400" y="2163190"/>
            <a:ext cx="6407785" cy="4361707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en-US" spc="-5" dirty="0" smtClean="0"/>
              <a:t>LLC</a:t>
            </a:r>
            <a:r>
              <a:rPr spc="-35" dirty="0" smtClean="0"/>
              <a:t> </a:t>
            </a:r>
            <a:r>
              <a:rPr spc="-5" dirty="0" smtClean="0"/>
              <a:t>«</a:t>
            </a:r>
            <a:r>
              <a:rPr lang="en-US" spc="-5" dirty="0" smtClean="0"/>
              <a:t>AES</a:t>
            </a:r>
            <a:r>
              <a:rPr spc="-5" dirty="0" smtClean="0"/>
              <a:t>»</a:t>
            </a:r>
            <a:endParaRPr spc="-5" dirty="0"/>
          </a:p>
          <a:p>
            <a:pPr marL="12700" marR="5080">
              <a:lnSpc>
                <a:spcPct val="144200"/>
              </a:lnSpc>
            </a:pPr>
            <a:r>
              <a:rPr lang="en-US" spc="-5" dirty="0"/>
              <a:t>105203, Moscow, ext. ter. city of </a:t>
            </a:r>
            <a:r>
              <a:rPr lang="en-US" spc="-5" dirty="0" err="1"/>
              <a:t>Vostochnoye</a:t>
            </a:r>
            <a:r>
              <a:rPr lang="en-US" spc="-5" dirty="0"/>
              <a:t> Municipal District </a:t>
            </a:r>
            <a:r>
              <a:rPr lang="en-US" spc="-5" dirty="0" err="1"/>
              <a:t>Izmailovo</a:t>
            </a:r>
            <a:r>
              <a:rPr lang="en-US" spc="-5" dirty="0"/>
              <a:t>, 15th </a:t>
            </a:r>
            <a:r>
              <a:rPr lang="en-US" spc="-5" dirty="0" err="1"/>
              <a:t>parkovaya</a:t>
            </a:r>
            <a:r>
              <a:rPr lang="en-US" spc="-5" dirty="0"/>
              <a:t> str. , </a:t>
            </a:r>
            <a:r>
              <a:rPr lang="en-US" spc="-5" dirty="0" smtClean="0"/>
              <a:t>5</a:t>
            </a:r>
            <a:endParaRPr lang="ru-RU" spc="-5" dirty="0" smtClean="0"/>
          </a:p>
          <a:p>
            <a:pPr marL="12700" marR="5080">
              <a:lnSpc>
                <a:spcPct val="144200"/>
              </a:lnSpc>
            </a:pPr>
            <a:r>
              <a:rPr lang="en-US" spc="-5" dirty="0"/>
              <a:t>https://aes-ltd.ru</a:t>
            </a:r>
            <a:endParaRPr lang="ru-RU" spc="-5" dirty="0" smtClean="0"/>
          </a:p>
          <a:p>
            <a:pPr marL="12700" marR="5080">
              <a:lnSpc>
                <a:spcPct val="144200"/>
              </a:lnSpc>
            </a:pPr>
            <a:r>
              <a:rPr spc="-5" dirty="0" smtClean="0"/>
              <a:t>email</a:t>
            </a:r>
            <a:r>
              <a:rPr spc="-5" dirty="0"/>
              <a:t>: </a:t>
            </a:r>
            <a:r>
              <a:rPr lang="en-US" dirty="0"/>
              <a:t>info@aes-ltd.ru</a:t>
            </a:r>
            <a:endParaRPr lang="ru-RU" spc="-5" dirty="0" smtClean="0"/>
          </a:p>
          <a:p>
            <a:pPr marL="12700" marR="5080">
              <a:lnSpc>
                <a:spcPct val="144200"/>
              </a:lnSpc>
            </a:pPr>
            <a:r>
              <a:rPr lang="en-US" dirty="0" smtClean="0"/>
              <a:t>aesilli@ya.ru </a:t>
            </a: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lang="en-US" spc="-5" dirty="0" smtClean="0"/>
              <a:t>tel</a:t>
            </a:r>
            <a:r>
              <a:rPr spc="-5" dirty="0" smtClean="0"/>
              <a:t>.:</a:t>
            </a:r>
            <a:r>
              <a:rPr spc="-40" dirty="0" smtClean="0"/>
              <a:t> </a:t>
            </a:r>
            <a:r>
              <a:rPr spc="-5" dirty="0"/>
              <a:t>+7</a:t>
            </a:r>
            <a:r>
              <a:rPr spc="-35" dirty="0"/>
              <a:t> </a:t>
            </a:r>
            <a:r>
              <a:rPr spc="-5" dirty="0"/>
              <a:t>(916)</a:t>
            </a:r>
            <a:r>
              <a:rPr spc="-35" dirty="0"/>
              <a:t> </a:t>
            </a:r>
            <a:r>
              <a:rPr spc="-5" dirty="0"/>
              <a:t>758-18-37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249</Words>
  <Application>Microsoft Office PowerPoint</Application>
  <PresentationFormat>Произвольный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MOBILE ENERGY STORAGE, STORAGE AND CONVERSION SYSTEMS</vt:lpstr>
      <vt:lpstr>TECHNOLOGY OF ACCUMULATION AND STORAGE OF ELECTRICITY</vt:lpstr>
      <vt:lpstr>PERFOMANCE</vt:lpstr>
      <vt:lpstr>APPLICATION</vt:lpstr>
      <vt:lpstr>TECHNICAL SOLUTIONS</vt:lpstr>
      <vt:lpstr>WAYS FOR CHARGING STORAGE DEVICES</vt:lpstr>
      <vt:lpstr>IMPLEMENTED PROJECTS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ВЕТРОЭНЕРГЕТИЧЕСКАЯ  УСТАНОВКА МОЩНОСТЬЮ  ОТ 1 КВТ ДО 200 КВТ</dc:title>
  <dc:creator>malin</dc:creator>
  <cp:lastModifiedBy>Пользователь Windows</cp:lastModifiedBy>
  <cp:revision>33</cp:revision>
  <dcterms:created xsi:type="dcterms:W3CDTF">2023-03-09T11:41:14Z</dcterms:created>
  <dcterms:modified xsi:type="dcterms:W3CDTF">2023-06-16T18:28:25Z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2023-01-17T00:00:00Z</vt:filetime>
  </property>
  <property fmtid="{D5CDD505-2E9C-101B-9397-08002B2CF9AE}" pid="3" name="LastSaved">
    <vt:filetime>2023-03-09T00:00:00Z</vt:filetime>
  </property>
</Properties>
</file>